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7" r:id="rId1"/>
  </p:sldMasterIdLst>
  <p:handoutMasterIdLst>
    <p:handoutMasterId r:id="rId22"/>
  </p:handoutMasterIdLst>
  <p:sldIdLst>
    <p:sldId id="256" r:id="rId2"/>
    <p:sldId id="278" r:id="rId3"/>
    <p:sldId id="305" r:id="rId4"/>
    <p:sldId id="312" r:id="rId5"/>
    <p:sldId id="311" r:id="rId6"/>
    <p:sldId id="310" r:id="rId7"/>
    <p:sldId id="303" r:id="rId8"/>
    <p:sldId id="301" r:id="rId9"/>
    <p:sldId id="279" r:id="rId10"/>
    <p:sldId id="280" r:id="rId11"/>
    <p:sldId id="281" r:id="rId12"/>
    <p:sldId id="306" r:id="rId13"/>
    <p:sldId id="308" r:id="rId14"/>
    <p:sldId id="309" r:id="rId15"/>
    <p:sldId id="282" r:id="rId16"/>
    <p:sldId id="283" r:id="rId17"/>
    <p:sldId id="284" r:id="rId18"/>
    <p:sldId id="293" r:id="rId19"/>
    <p:sldId id="294" r:id="rId20"/>
    <p:sldId id="307" r:id="rId2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E8A4B6E3-F6B4-493B-8E47-06B8144931C7}">
          <p14:sldIdLst>
            <p14:sldId id="256"/>
          </p14:sldIdLst>
        </p14:section>
        <p14:section name="twitterでどんな発信が？" id="{A6F99AFE-EC9F-4DF5-8EB1-379BD977D45F}">
          <p14:sldIdLst>
            <p14:sldId id="278"/>
            <p14:sldId id="305"/>
            <p14:sldId id="312"/>
            <p14:sldId id="311"/>
            <p14:sldId id="310"/>
            <p14:sldId id="303"/>
            <p14:sldId id="301"/>
            <p14:sldId id="279"/>
            <p14:sldId id="280"/>
            <p14:sldId id="281"/>
            <p14:sldId id="306"/>
            <p14:sldId id="308"/>
            <p14:sldId id="309"/>
            <p14:sldId id="282"/>
            <p14:sldId id="283"/>
            <p14:sldId id="284"/>
          </p14:sldIdLst>
        </p14:section>
        <p14:section name="Facebookでどんな発信？" id="{83DD9188-974E-44D0-AFA1-3ECEAF056CF3}">
          <p14:sldIdLst>
            <p14:sldId id="293"/>
            <p14:sldId id="294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090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DCFCDCD-1C2F-4EEE-953C-50567FE2C7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C0FD181-639D-4297-8F2A-21B16F23C4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DBC6C-1941-4905-869B-97CA1ED5D5FE}" type="datetimeFigureOut">
              <a:rPr kumimoji="1" lang="ja-JP" altLang="en-US" smtClean="0"/>
              <a:t>2022/1/6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52ACB36-B031-4446-A7FA-E5063BAD00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FFB3690-9AC2-4B38-831E-470D88698E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6C2B1-1653-4DF5-B0D0-B2B751D33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1231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648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0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4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4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23670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47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050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8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7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2A54C80-263E-416B-A8E0-580EDEADCBDC}" type="datetimeFigureOut">
              <a:rPr lang="en-US" smtClean="0"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6599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5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244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1A1FF0-ACE8-4EAC-BAF7-99B7C81AD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850" y="1503056"/>
            <a:ext cx="10700113" cy="1080655"/>
          </a:xfrm>
        </p:spPr>
        <p:txBody>
          <a:bodyPr>
            <a:noAutofit/>
          </a:bodyPr>
          <a:lstStyle/>
          <a:p>
            <a:pPr algn="l"/>
            <a:r>
              <a:rPr lang="ja-JP" altLang="en-US" sz="6600" b="1" dirty="0">
                <a:solidFill>
                  <a:srgbClr val="00B050"/>
                </a:solidFill>
              </a:rPr>
              <a:t>食と農の連携で私たちは仕事をつくる</a:t>
            </a:r>
            <a:endParaRPr kumimoji="1" lang="ja-JP" alt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1015ED00-87D7-456B-A36F-1FEFC5B9F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930" y="4274290"/>
            <a:ext cx="8463517" cy="473200"/>
          </a:xfrm>
        </p:spPr>
        <p:txBody>
          <a:bodyPr>
            <a:noAutofit/>
          </a:bodyPr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埼玉ワーカーズ・コレクティブ連合会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79A128DF-E0F7-4FAE-AD63-8FBA8ED0D553}"/>
              </a:ext>
            </a:extLst>
          </p:cNvPr>
          <p:cNvSpPr txBox="1">
            <a:spLocks/>
          </p:cNvSpPr>
          <p:nvPr/>
        </p:nvSpPr>
        <p:spPr>
          <a:xfrm>
            <a:off x="2539409" y="4974693"/>
            <a:ext cx="7113182" cy="17118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400" b="1" dirty="0">
                <a:solidFill>
                  <a:schemeClr val="tx1"/>
                </a:solidFill>
              </a:rPr>
              <a:t>須長こう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 algn="l"/>
            <a:r>
              <a:rPr lang="ja-JP" altLang="en-US" sz="2400" b="1" dirty="0">
                <a:solidFill>
                  <a:schemeClr val="tx1"/>
                </a:solidFill>
              </a:rPr>
              <a:t>企業組合　ワーカーズ・コレクティブ　</a:t>
            </a:r>
            <a:endParaRPr lang="en-US" altLang="ja-JP" sz="2400" b="1" dirty="0">
              <a:solidFill>
                <a:schemeClr val="tx1"/>
              </a:solidFill>
            </a:endParaRPr>
          </a:p>
          <a:p>
            <a:pPr algn="l"/>
            <a:r>
              <a:rPr lang="ja-JP" altLang="en-US" sz="2400" b="1" dirty="0">
                <a:solidFill>
                  <a:schemeClr val="tx1"/>
                </a:solidFill>
              </a:rPr>
              <a:t>キッチンとまと　代表理事</a:t>
            </a:r>
          </a:p>
        </p:txBody>
      </p:sp>
    </p:spTree>
    <p:extLst>
      <p:ext uri="{BB962C8B-B14F-4D97-AF65-F5344CB8AC3E}">
        <p14:creationId xmlns:p14="http://schemas.microsoft.com/office/powerpoint/2010/main" val="131735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942110" y="612559"/>
            <a:ext cx="4784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4</a:t>
            </a:r>
            <a:r>
              <a:rPr kumimoji="1" lang="ja-JP" altLang="en-US" sz="2400" b="1" dirty="0">
                <a:solidFill>
                  <a:srgbClr val="00B050"/>
                </a:solidFill>
              </a:rPr>
              <a:t>．地元農家との連携・・米、野菜等の農産物を使用している（三ツ木さん、内田さん、高橋政太郎さん）。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0F5BCF-9D94-488E-B329-97B5695B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0531" y="2632364"/>
            <a:ext cx="4271433" cy="26287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323315F-8952-4365-BBD8-9DD1A40163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3628873"/>
            <a:ext cx="4271433" cy="29074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3D6E29E-8FE0-4A77-A2F4-4A4FE969A1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25672" y="102318"/>
            <a:ext cx="4685469" cy="31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025236" y="304800"/>
            <a:ext cx="44057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5</a:t>
            </a:r>
            <a:r>
              <a:rPr kumimoji="1" lang="ja-JP" altLang="en-US" sz="2400" b="1" dirty="0">
                <a:solidFill>
                  <a:srgbClr val="00B050"/>
                </a:solidFill>
              </a:rPr>
              <a:t>．地域との連携について</a:t>
            </a:r>
          </a:p>
          <a:p>
            <a:r>
              <a:rPr kumimoji="1" lang="ja-JP" altLang="en-US" sz="2400" b="1" dirty="0">
                <a:solidFill>
                  <a:srgbClr val="00B050"/>
                </a:solidFill>
              </a:rPr>
              <a:t>①	月に</a:t>
            </a:r>
            <a:r>
              <a:rPr kumimoji="1" lang="en-US" altLang="ja-JP" sz="2400" b="1" dirty="0">
                <a:solidFill>
                  <a:srgbClr val="00B050"/>
                </a:solidFill>
              </a:rPr>
              <a:t>1</a:t>
            </a:r>
            <a:r>
              <a:rPr kumimoji="1" lang="ja-JP" altLang="en-US" sz="2400" b="1" dirty="0">
                <a:solidFill>
                  <a:srgbClr val="00B050"/>
                </a:solidFill>
              </a:rPr>
              <a:t>回、越谷市役所と協働して「水辺の市」を開催し、地場野菜の販売、惣菜販売など。また、地元市民に呼びかけて販売の場を提供している。（業者も含む）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FAC7173-D472-435D-A9EE-CAAC326F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80363" y="184728"/>
            <a:ext cx="4875703" cy="6565946"/>
          </a:xfrm>
          <a:prstGeom prst="rect">
            <a:avLst/>
          </a:prstGeom>
        </p:spPr>
      </p:pic>
      <p:pic>
        <p:nvPicPr>
          <p:cNvPr id="5" name="図 4" descr="食品, スクリーンショット, 写真, 座る が含まれている画像&#10;&#10;自動的に生成された説明">
            <a:extLst>
              <a:ext uri="{FF2B5EF4-FFF2-40B4-BE49-F238E27FC236}">
                <a16:creationId xmlns:a16="http://schemas.microsoft.com/office/drawing/2014/main" id="{37DA4C2E-43F3-4C12-BBE4-B247C852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55" y="2982456"/>
            <a:ext cx="3163970" cy="39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0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025236" y="3048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</a:rPr>
              <a:t>付：水辺の市（毎月第二火曜日に、にぎわいの会の主催</a:t>
            </a:r>
            <a:r>
              <a:rPr kumimoji="1" lang="en-US" altLang="ja-JP" sz="2400" b="1" dirty="0">
                <a:solidFill>
                  <a:srgbClr val="00B050"/>
                </a:solidFill>
              </a:rPr>
              <a:t>――</a:t>
            </a:r>
            <a:r>
              <a:rPr kumimoji="1" lang="ja-JP" altLang="en-US" sz="2400" b="1" dirty="0">
                <a:solidFill>
                  <a:srgbClr val="00B050"/>
                </a:solidFill>
              </a:rPr>
              <a:t>越谷市・葛西用水ウッドデッキで開催）。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DA4C2E-43F3-4C12-BBE4-B247C85234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05073" y="1869358"/>
            <a:ext cx="4638482" cy="33118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715563-6111-4F22-992A-7286FE57A6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0527" y="1785865"/>
            <a:ext cx="4638481" cy="34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1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025235" y="304800"/>
            <a:ext cx="7426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</a:rPr>
              <a:t>付：水辺の市（毎月第二火曜日に、にぎわいの会の主催</a:t>
            </a:r>
            <a:r>
              <a:rPr kumimoji="1" lang="en-US" altLang="ja-JP" sz="2400" b="1" dirty="0">
                <a:solidFill>
                  <a:srgbClr val="00B050"/>
                </a:solidFill>
              </a:rPr>
              <a:t>――</a:t>
            </a:r>
            <a:r>
              <a:rPr kumimoji="1" lang="ja-JP" altLang="en-US" sz="2400" b="1" dirty="0">
                <a:solidFill>
                  <a:srgbClr val="00B050"/>
                </a:solidFill>
              </a:rPr>
              <a:t>越谷市・葛西用水ウッドデッキで開催）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DA4C2E-43F3-4C12-BBE4-B247C85234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40418" y="1135797"/>
            <a:ext cx="7706782" cy="57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025236" y="3048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</a:rPr>
              <a:t>付：水辺の市（毎月第二火曜日に、にぎわいの会</a:t>
            </a:r>
            <a:r>
              <a:rPr kumimoji="1" lang="ja-JP" altLang="en-US" sz="2400" b="1">
                <a:solidFill>
                  <a:srgbClr val="00B050"/>
                </a:solidFill>
              </a:rPr>
              <a:t>の主催</a:t>
            </a:r>
            <a:r>
              <a:rPr kumimoji="1" lang="en-US" altLang="ja-JP" sz="2400" b="1">
                <a:solidFill>
                  <a:srgbClr val="00B050"/>
                </a:solidFill>
              </a:rPr>
              <a:t>――</a:t>
            </a:r>
            <a:r>
              <a:rPr kumimoji="1" lang="ja-JP" altLang="en-US" sz="2400" b="1" dirty="0">
                <a:solidFill>
                  <a:srgbClr val="00B050"/>
                </a:solidFill>
              </a:rPr>
              <a:t>越谷市・葛西用水ウッドデッキで開催）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DA4C2E-43F3-4C12-BBE4-B247C85234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05073" y="1867812"/>
            <a:ext cx="4638482" cy="33149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715563-6111-4F22-992A-7286FE57A6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0528" y="1785865"/>
            <a:ext cx="4638479" cy="34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06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293091" y="612559"/>
            <a:ext cx="376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B050"/>
                </a:solidFill>
              </a:rPr>
              <a:t>②	就労継続支援Ｂ型の事業所とのかかわりで利用者を受け入れている。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6D9C8B-349C-4E77-B7AF-4DE7692B6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28188" y="138545"/>
            <a:ext cx="4513295" cy="65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58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2022765" y="728167"/>
            <a:ext cx="5855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B050"/>
                </a:solidFill>
              </a:rPr>
              <a:t>③	地場農産淵を市の高齢者があつまる施設「ふらっと蒲生」で販売している。</a:t>
            </a:r>
            <a:endParaRPr kumimoji="1" lang="ja-JP" altLang="en-US" sz="24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B935EFA-6CBF-47AB-B14B-940663B8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500" y="1716329"/>
            <a:ext cx="6245082" cy="468663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E0B438C-2E76-4DE9-8EB5-78CF12125F8E}"/>
              </a:ext>
            </a:extLst>
          </p:cNvPr>
          <p:cNvSpPr txBox="1"/>
          <p:nvPr/>
        </p:nvSpPr>
        <p:spPr>
          <a:xfrm>
            <a:off x="9245599" y="3870036"/>
            <a:ext cx="23737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〒</a:t>
            </a:r>
            <a:r>
              <a:rPr lang="en-US" altLang="ja-JP" dirty="0"/>
              <a:t>343-0836 </a:t>
            </a:r>
            <a:r>
              <a:rPr lang="ja-JP" altLang="en-US" dirty="0"/>
              <a:t>埼玉県越谷市蒲生寿町</a:t>
            </a:r>
            <a:r>
              <a:rPr lang="en-US" altLang="ja-JP" dirty="0"/>
              <a:t>17-12 </a:t>
            </a:r>
            <a:r>
              <a:rPr lang="ja-JP" altLang="en-US" dirty="0"/>
              <a:t>、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TEL 048-986-5115</a:t>
            </a:r>
          </a:p>
          <a:p>
            <a:endParaRPr lang="en-US" altLang="ja-JP" dirty="0"/>
          </a:p>
          <a:p>
            <a:r>
              <a:rPr lang="ja-JP" altLang="en-US" dirty="0"/>
              <a:t>▽東武スカイツリーライン「蒲生駅」から徒歩</a:t>
            </a:r>
            <a:r>
              <a:rPr lang="en-US" altLang="ja-JP" dirty="0"/>
              <a:t>2</a:t>
            </a:r>
            <a:r>
              <a:rPr lang="ja-JP" altLang="en-US" dirty="0"/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3876779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145309" y="612559"/>
            <a:ext cx="8423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B050"/>
                </a:solidFill>
              </a:rPr>
              <a:t>　</a:t>
            </a:r>
            <a:r>
              <a:rPr lang="en-US" altLang="ja-JP" sz="2400" b="1" dirty="0">
                <a:solidFill>
                  <a:srgbClr val="00B050"/>
                </a:solidFill>
              </a:rPr>
              <a:t>6</a:t>
            </a:r>
            <a:r>
              <a:rPr lang="ja-JP" altLang="en-US" sz="2400" b="1" dirty="0">
                <a:solidFill>
                  <a:srgbClr val="00B050"/>
                </a:solidFill>
              </a:rPr>
              <a:t>、今後の課題について</a:t>
            </a:r>
          </a:p>
          <a:p>
            <a:r>
              <a:rPr lang="ja-JP" altLang="en-US" sz="2400" b="1" dirty="0">
                <a:solidFill>
                  <a:srgbClr val="00B050"/>
                </a:solidFill>
              </a:rPr>
              <a:t>①	経営について・・今後の事業継続に向けて</a:t>
            </a:r>
          </a:p>
          <a:p>
            <a:r>
              <a:rPr lang="ja-JP" altLang="en-US" sz="2400" b="1" dirty="0">
                <a:solidFill>
                  <a:srgbClr val="00B050"/>
                </a:solidFill>
              </a:rPr>
              <a:t>②	組合員の働き方について・・新規メンバーの補充など。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918E202-37A4-4532-B075-1379AE9EF7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45510" y="1948872"/>
            <a:ext cx="6304163" cy="47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0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2B524A-6115-4C88-B722-C144CC78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" y="1435395"/>
            <a:ext cx="10994065" cy="5273749"/>
          </a:xfrm>
        </p:spPr>
        <p:txBody>
          <a:bodyPr>
            <a:normAutofit/>
          </a:bodyPr>
          <a:lstStyle/>
          <a:p>
            <a:endParaRPr lang="en-US" altLang="ja-JP" sz="3200" dirty="0"/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90800B-0EF7-4850-9FF6-35613F434938}"/>
              </a:ext>
            </a:extLst>
          </p:cNvPr>
          <p:cNvSpPr txBox="1"/>
          <p:nvPr/>
        </p:nvSpPr>
        <p:spPr>
          <a:xfrm>
            <a:off x="994298" y="612559"/>
            <a:ext cx="830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B050"/>
                </a:solidFill>
              </a:rPr>
              <a:t>付：</a:t>
            </a:r>
            <a:r>
              <a:rPr lang="en-US" altLang="ja-JP" sz="2400" b="1" dirty="0">
                <a:solidFill>
                  <a:srgbClr val="00B050"/>
                </a:solidFill>
              </a:rPr>
              <a:t>20</a:t>
            </a:r>
            <a:r>
              <a:rPr lang="ja-JP" altLang="en-US" sz="2400" b="1" dirty="0">
                <a:solidFill>
                  <a:srgbClr val="00B050"/>
                </a:solidFill>
              </a:rPr>
              <a:t>周年記念音楽祭の開催（</a:t>
            </a:r>
            <a:r>
              <a:rPr lang="en-US" altLang="ja-JP" sz="2400" b="1" dirty="0">
                <a:solidFill>
                  <a:srgbClr val="00B050"/>
                </a:solidFill>
              </a:rPr>
              <a:t>2016</a:t>
            </a:r>
            <a:r>
              <a:rPr lang="ja-JP" altLang="en-US" sz="2400" b="1" dirty="0">
                <a:solidFill>
                  <a:srgbClr val="00B050"/>
                </a:solidFill>
              </a:rPr>
              <a:t>年</a:t>
            </a:r>
            <a:r>
              <a:rPr lang="en-US" altLang="ja-JP" sz="2400" b="1" dirty="0">
                <a:solidFill>
                  <a:srgbClr val="00B050"/>
                </a:solidFill>
              </a:rPr>
              <a:t>10</a:t>
            </a:r>
            <a:r>
              <a:rPr lang="ja-JP" altLang="en-US" sz="2400" b="1" dirty="0">
                <a:solidFill>
                  <a:srgbClr val="00B050"/>
                </a:solidFill>
              </a:rPr>
              <a:t>月</a:t>
            </a:r>
            <a:r>
              <a:rPr lang="en-US" altLang="ja-JP" sz="2400" b="1" dirty="0">
                <a:solidFill>
                  <a:srgbClr val="00B050"/>
                </a:solidFill>
              </a:rPr>
              <a:t>9</a:t>
            </a:r>
            <a:r>
              <a:rPr lang="ja-JP" altLang="en-US" sz="2400" b="1" dirty="0">
                <a:solidFill>
                  <a:srgbClr val="00B050"/>
                </a:solidFill>
              </a:rPr>
              <a:t>日）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8E2962-4715-49DB-9517-7F029D52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7382" y="1727200"/>
            <a:ext cx="4374148" cy="32806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6402FB9-A382-41E8-A177-DDCF9E0487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673661"/>
            <a:ext cx="4517870" cy="33884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3A5591-6146-419F-BFCA-0D758C674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1727200"/>
            <a:ext cx="4517870" cy="33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2B524A-6115-4C88-B722-C144CC78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" y="1435395"/>
            <a:ext cx="10994065" cy="5273749"/>
          </a:xfrm>
        </p:spPr>
        <p:txBody>
          <a:bodyPr>
            <a:normAutofit/>
          </a:bodyPr>
          <a:lstStyle/>
          <a:p>
            <a:endParaRPr lang="en-US" altLang="ja-JP" sz="3200" dirty="0"/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90800B-0EF7-4850-9FF6-35613F434938}"/>
              </a:ext>
            </a:extLst>
          </p:cNvPr>
          <p:cNvSpPr txBox="1"/>
          <p:nvPr/>
        </p:nvSpPr>
        <p:spPr>
          <a:xfrm>
            <a:off x="994298" y="612559"/>
            <a:ext cx="4199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B050"/>
                </a:solidFill>
              </a:rPr>
              <a:t>付：越谷地域の障害者ＮＰＯとの連携。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C46F585-6EF5-4208-910D-E705EDAD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23347" y="675861"/>
            <a:ext cx="4803828" cy="60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297216" y="93498"/>
            <a:ext cx="63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Adobe Garamond Pro Bold" panose="02020702060506020403" pitchFamily="18" charset="0"/>
              </a:rPr>
              <a:t>【</a:t>
            </a:r>
            <a:r>
              <a:rPr lang="ja-JP" altLang="en-US" sz="2800" b="1" dirty="0">
                <a:solidFill>
                  <a:srgbClr val="FF0000"/>
                </a:solidFill>
                <a:latin typeface="Adobe Garamond Pro Bold" panose="02020702060506020403" pitchFamily="18" charset="0"/>
              </a:rPr>
              <a:t>序</a:t>
            </a:r>
            <a:r>
              <a:rPr lang="en-US" altLang="ja-JP" sz="2800" b="1" dirty="0">
                <a:solidFill>
                  <a:srgbClr val="FF0000"/>
                </a:solidFill>
                <a:latin typeface="Adobe Garamond Pro Bold" panose="02020702060506020403" pitchFamily="18" charset="0"/>
              </a:rPr>
              <a:t>】</a:t>
            </a:r>
            <a:r>
              <a:rPr lang="ja-JP" altLang="en-US" sz="2800" b="1" dirty="0">
                <a:solidFill>
                  <a:srgbClr val="FF0000"/>
                </a:solidFill>
                <a:latin typeface="Adobe Garamond Pro Bold" panose="02020702060506020403" pitchFamily="18" charset="0"/>
              </a:rPr>
              <a:t>　私たちがやってきたこと</a:t>
            </a:r>
            <a:endParaRPr kumimoji="1" lang="ja-JP" altLang="en-US" sz="2800" dirty="0">
              <a:solidFill>
                <a:srgbClr val="FF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668C37-E9EE-4555-865D-CD59D4749153}"/>
              </a:ext>
            </a:extLst>
          </p:cNvPr>
          <p:cNvSpPr txBox="1"/>
          <p:nvPr/>
        </p:nvSpPr>
        <p:spPr>
          <a:xfrm>
            <a:off x="1542474" y="886691"/>
            <a:ext cx="847898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2060"/>
                </a:solidFill>
              </a:rPr>
              <a:t>「キッチンとまと」は</a:t>
            </a:r>
            <a:r>
              <a:rPr kumimoji="1" lang="en-US" altLang="ja-JP" sz="4400" dirty="0">
                <a:solidFill>
                  <a:srgbClr val="002060"/>
                </a:solidFill>
              </a:rPr>
              <a:t>1995</a:t>
            </a:r>
            <a:r>
              <a:rPr kumimoji="1" lang="ja-JP" altLang="en-US" sz="4400" dirty="0">
                <a:solidFill>
                  <a:srgbClr val="002060"/>
                </a:solidFill>
              </a:rPr>
              <a:t>年</a:t>
            </a:r>
            <a:r>
              <a:rPr kumimoji="1" lang="en-US" altLang="ja-JP" sz="4400" dirty="0">
                <a:solidFill>
                  <a:srgbClr val="002060"/>
                </a:solidFill>
              </a:rPr>
              <a:t>4</a:t>
            </a:r>
            <a:r>
              <a:rPr kumimoji="1" lang="ja-JP" altLang="en-US" sz="4400" dirty="0">
                <a:solidFill>
                  <a:srgbClr val="002060"/>
                </a:solidFill>
              </a:rPr>
              <a:t>月に設立。</a:t>
            </a:r>
            <a:r>
              <a:rPr kumimoji="1" lang="en-US" altLang="ja-JP" sz="4400" dirty="0">
                <a:solidFill>
                  <a:srgbClr val="002060"/>
                </a:solidFill>
              </a:rPr>
              <a:t>2000</a:t>
            </a:r>
            <a:r>
              <a:rPr kumimoji="1" lang="ja-JP" altLang="en-US" sz="4400" dirty="0">
                <a:solidFill>
                  <a:srgbClr val="002060"/>
                </a:solidFill>
              </a:rPr>
              <a:t>年に</a:t>
            </a:r>
            <a:r>
              <a:rPr kumimoji="1" lang="ja-JP" altLang="en-US" sz="4400" dirty="0">
                <a:solidFill>
                  <a:srgbClr val="FF0000"/>
                </a:solidFill>
              </a:rPr>
              <a:t>企業組合の法人格を取得</a:t>
            </a:r>
            <a:r>
              <a:rPr kumimoji="1" lang="ja-JP" altLang="en-US" sz="4400" dirty="0">
                <a:solidFill>
                  <a:srgbClr val="002060"/>
                </a:solidFill>
              </a:rPr>
              <a:t>。</a:t>
            </a:r>
          </a:p>
          <a:p>
            <a:r>
              <a:rPr kumimoji="1" lang="en-US" altLang="ja-JP" sz="4400" dirty="0">
                <a:solidFill>
                  <a:srgbClr val="002060"/>
                </a:solidFill>
              </a:rPr>
              <a:t>2010</a:t>
            </a:r>
            <a:r>
              <a:rPr kumimoji="1" lang="ja-JP" altLang="en-US" sz="4400" dirty="0">
                <a:solidFill>
                  <a:srgbClr val="002060"/>
                </a:solidFill>
              </a:rPr>
              <a:t>年</a:t>
            </a:r>
            <a:r>
              <a:rPr kumimoji="1" lang="en-US" altLang="ja-JP" sz="4400" dirty="0">
                <a:solidFill>
                  <a:srgbClr val="002060"/>
                </a:solidFill>
              </a:rPr>
              <a:t>5</a:t>
            </a:r>
            <a:r>
              <a:rPr kumimoji="1" lang="ja-JP" altLang="en-US" sz="4400" dirty="0">
                <a:solidFill>
                  <a:srgbClr val="002060"/>
                </a:solidFill>
              </a:rPr>
              <a:t>月から</a:t>
            </a:r>
            <a:r>
              <a:rPr kumimoji="1" lang="en-US" altLang="ja-JP" sz="4400" dirty="0">
                <a:solidFill>
                  <a:srgbClr val="002060"/>
                </a:solidFill>
              </a:rPr>
              <a:t>1</a:t>
            </a:r>
            <a:r>
              <a:rPr kumimoji="1" lang="ja-JP" altLang="en-US" sz="4400" dirty="0">
                <a:solidFill>
                  <a:srgbClr val="002060"/>
                </a:solidFill>
              </a:rPr>
              <a:t>年間休業し、翌年、事業所を移転して事業を再開した。現在組合員</a:t>
            </a:r>
            <a:r>
              <a:rPr kumimoji="1" lang="en-US" altLang="ja-JP" sz="4400" dirty="0">
                <a:solidFill>
                  <a:srgbClr val="002060"/>
                </a:solidFill>
              </a:rPr>
              <a:t>6</a:t>
            </a:r>
            <a:r>
              <a:rPr kumimoji="1" lang="ja-JP" altLang="en-US" sz="4400" dirty="0">
                <a:solidFill>
                  <a:srgbClr val="002060"/>
                </a:solidFill>
              </a:rPr>
              <a:t>人と電話受付の</a:t>
            </a:r>
            <a:r>
              <a:rPr kumimoji="1" lang="en-US" altLang="ja-JP" sz="4400" dirty="0">
                <a:solidFill>
                  <a:srgbClr val="002060"/>
                </a:solidFill>
              </a:rPr>
              <a:t>1</a:t>
            </a:r>
            <a:r>
              <a:rPr kumimoji="1" lang="ja-JP" altLang="en-US" sz="4400" dirty="0">
                <a:solidFill>
                  <a:srgbClr val="002060"/>
                </a:solidFill>
              </a:rPr>
              <a:t>名、配達</a:t>
            </a:r>
            <a:r>
              <a:rPr kumimoji="1" lang="en-US" altLang="ja-JP" sz="4400" dirty="0">
                <a:solidFill>
                  <a:srgbClr val="002060"/>
                </a:solidFill>
              </a:rPr>
              <a:t>2</a:t>
            </a:r>
            <a:r>
              <a:rPr kumimoji="1" lang="ja-JP" altLang="en-US" sz="4400" dirty="0">
                <a:solidFill>
                  <a:srgbClr val="002060"/>
                </a:solidFill>
              </a:rPr>
              <a:t>名のアルバイトで運営している。</a:t>
            </a:r>
            <a:endParaRPr kumimoji="1" lang="ja-JP" altLang="en-US" sz="4400" dirty="0"/>
          </a:p>
          <a:p>
            <a:endParaRPr kumimoji="1" lang="ja-JP" altLang="en-US" sz="40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0735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2B524A-6115-4C88-B722-C144CC78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" y="1435395"/>
            <a:ext cx="10994065" cy="5273749"/>
          </a:xfrm>
        </p:spPr>
        <p:txBody>
          <a:bodyPr>
            <a:normAutofit/>
          </a:bodyPr>
          <a:lstStyle/>
          <a:p>
            <a:endParaRPr lang="en-US" altLang="ja-JP" sz="3200" dirty="0"/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90800B-0EF7-4850-9FF6-35613F434938}"/>
              </a:ext>
            </a:extLst>
          </p:cNvPr>
          <p:cNvSpPr txBox="1"/>
          <p:nvPr/>
        </p:nvSpPr>
        <p:spPr>
          <a:xfrm>
            <a:off x="994298" y="612559"/>
            <a:ext cx="4199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B050"/>
                </a:solidFill>
              </a:rPr>
              <a:t>付：「こみゅ！」（生活クラブ：越谷ブロック地域協議会の支援号で宣伝されています）。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C46F585-6EF5-4208-910D-E705EDAD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08448" y="218950"/>
            <a:ext cx="5606471" cy="603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4A1CAD0-9F39-40B7-9345-3734F90EE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13709" y="1353128"/>
            <a:ext cx="6687126" cy="501534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525DF2-6683-41B0-82F3-145FEF396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489527"/>
            <a:ext cx="6234545" cy="9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4A1CAD0-9F39-40B7-9345-3734F90EE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13709" y="1370226"/>
            <a:ext cx="6687126" cy="498114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525DF2-6683-41B0-82F3-145FEF396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66473" y="201783"/>
            <a:ext cx="4228157" cy="11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9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4A1CAD0-9F39-40B7-9345-3734F90EE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4516429"/>
            <a:ext cx="2514226" cy="194902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044C2D-BAE3-4ECC-A6C5-706049B46440}"/>
              </a:ext>
            </a:extLst>
          </p:cNvPr>
          <p:cNvSpPr txBox="1"/>
          <p:nvPr/>
        </p:nvSpPr>
        <p:spPr>
          <a:xfrm>
            <a:off x="9162473" y="4313382"/>
            <a:ext cx="24568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▽連絡先</a:t>
            </a:r>
          </a:p>
          <a:p>
            <a:endParaRPr lang="en-US" altLang="ja-JP" dirty="0">
              <a:latin typeface="A-OTF 見出ゴMB31 Pro MB31" panose="020B0600000000000000" pitchFamily="34" charset="-128"/>
              <a:ea typeface="A-OTF 見出ゴMB31 Pro MB31" panose="020B0600000000000000" pitchFamily="34" charset="-128"/>
              <a:cs typeface="A-OTF 見出ゴMB31 Pro MB31" panose="020B0600000000000000" pitchFamily="34" charset="-128"/>
            </a:endParaRPr>
          </a:p>
          <a:p>
            <a:r>
              <a:rPr lang="ja-JP" altLang="en-US" dirty="0"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事業所</a:t>
            </a:r>
            <a:r>
              <a:rPr lang="en-US" altLang="ja-JP" dirty="0"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TEL</a:t>
            </a:r>
            <a:r>
              <a:rPr lang="ja-JP" altLang="en-US" dirty="0"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：</a:t>
            </a:r>
            <a:endParaRPr lang="en-US" altLang="ja-JP" dirty="0">
              <a:latin typeface="A-OTF 見出ゴMB31 Pro MB31" panose="020B0600000000000000" pitchFamily="34" charset="-128"/>
              <a:ea typeface="A-OTF 見出ゴMB31 Pro MB31" panose="020B0600000000000000" pitchFamily="34" charset="-128"/>
              <a:cs typeface="A-OTF 見出ゴMB31 Pro MB31" panose="020B0600000000000000" pitchFamily="34" charset="-128"/>
            </a:endParaRPr>
          </a:p>
          <a:p>
            <a:r>
              <a:rPr lang="en-US" altLang="ja-JP" dirty="0"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048-987-8088</a:t>
            </a:r>
          </a:p>
          <a:p>
            <a:r>
              <a:rPr lang="ja-JP" altLang="en-US" dirty="0"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代表：須長コウ</a:t>
            </a:r>
            <a:endParaRPr lang="en-US" altLang="ja-JP" dirty="0">
              <a:latin typeface="A-OTF 見出ゴMB31 Pro MB31" panose="020B0600000000000000" pitchFamily="34" charset="-128"/>
              <a:ea typeface="A-OTF 見出ゴMB31 Pro MB31" panose="020B0600000000000000" pitchFamily="34" charset="-128"/>
              <a:cs typeface="A-OTF 見出ゴMB31 Pro MB31" panose="020B0600000000000000" pitchFamily="34" charset="-128"/>
            </a:endParaRPr>
          </a:p>
          <a:p>
            <a:r>
              <a:rPr lang="ja-JP" altLang="en-US" dirty="0"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携帯：</a:t>
            </a:r>
            <a:endParaRPr lang="en-US" altLang="ja-JP" dirty="0">
              <a:latin typeface="A-OTF 見出ゴMB31 Pro MB31" panose="020B0600000000000000" pitchFamily="34" charset="-128"/>
              <a:ea typeface="A-OTF 見出ゴMB31 Pro MB31" panose="020B0600000000000000" pitchFamily="34" charset="-128"/>
              <a:cs typeface="A-OTF 見出ゴMB31 Pro MB31" panose="020B0600000000000000" pitchFamily="34" charset="-128"/>
            </a:endParaRPr>
          </a:p>
          <a:p>
            <a:r>
              <a:rPr lang="en-US" altLang="ja-JP" dirty="0"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090-4203-4936</a:t>
            </a:r>
            <a:endParaRPr lang="ja-JP" altLang="en-US" dirty="0">
              <a:latin typeface="A-OTF 見出ゴMB31 Pro MB31" panose="020B0600000000000000" pitchFamily="34" charset="-128"/>
              <a:ea typeface="A-OTF 見出ゴMB31 Pro MB31" panose="020B0600000000000000" pitchFamily="34" charset="-128"/>
              <a:cs typeface="A-OTF 見出ゴMB31 Pro MB31" panose="020B0600000000000000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089B1E-3BF7-4D10-99DE-785783C95F3A}"/>
              </a:ext>
            </a:extLst>
          </p:cNvPr>
          <p:cNvSpPr txBox="1"/>
          <p:nvPr/>
        </p:nvSpPr>
        <p:spPr>
          <a:xfrm>
            <a:off x="1357745" y="1560945"/>
            <a:ext cx="9494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　</a:t>
            </a:r>
            <a:r>
              <a:rPr kumimoji="1" lang="ja-JP" altLang="en-US" sz="2400" dirty="0">
                <a:solidFill>
                  <a:srgbClr val="C00000"/>
                </a:solidFill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「ワーカーズ・コレクティブ　キッチンとまと」は、可能な限り地場産の農作物を使用して、安全・安心なお弁当を届け、誰でもが高齢になっても働く場としていきたいと願っています。</a:t>
            </a:r>
          </a:p>
          <a:p>
            <a:r>
              <a:rPr kumimoji="1" lang="ja-JP" altLang="en-US" sz="2400" dirty="0">
                <a:solidFill>
                  <a:srgbClr val="C00000"/>
                </a:solidFill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　またワーカーズ・コレクティブとして、地域に必要なものやサービスを市民事業化し、自分たちで出資・経営・労働を担うという組織づくりをめざしています。</a:t>
            </a:r>
          </a:p>
          <a:p>
            <a:r>
              <a:rPr kumimoji="1" lang="ja-JP" altLang="en-US" sz="2400" dirty="0">
                <a:solidFill>
                  <a:srgbClr val="C00000"/>
                </a:solidFill>
                <a:latin typeface="A-OTF 見出ゴMB31 Pro MB31" panose="020B0600000000000000" pitchFamily="34" charset="-128"/>
                <a:ea typeface="A-OTF 見出ゴMB31 Pro MB31" panose="020B0600000000000000" pitchFamily="34" charset="-128"/>
                <a:cs typeface="A-OTF 見出ゴMB31 Pro MB31" panose="020B0600000000000000" pitchFamily="34" charset="-128"/>
              </a:rPr>
              <a:t>　いくつになっても働ける、家族的なお店です。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BCABF3-448B-4BCA-944E-971FA7293237}"/>
              </a:ext>
            </a:extLst>
          </p:cNvPr>
          <p:cNvSpPr txBox="1"/>
          <p:nvPr/>
        </p:nvSpPr>
        <p:spPr>
          <a:xfrm>
            <a:off x="1634836" y="277091"/>
            <a:ext cx="8405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B05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安全・安心なお弁当を地域へ。そして高齢になっても働く場づくり。</a:t>
            </a:r>
          </a:p>
        </p:txBody>
      </p:sp>
    </p:spTree>
    <p:extLst>
      <p:ext uri="{BB962C8B-B14F-4D97-AF65-F5344CB8AC3E}">
        <p14:creationId xmlns:p14="http://schemas.microsoft.com/office/powerpoint/2010/main" val="81553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新聞の記事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34A1CAD0-9F39-40B7-9345-3734F90EE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85" y="34744"/>
            <a:ext cx="8932424" cy="66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269507" y="355108"/>
            <a:ext cx="63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Adobe Garamond Pro Bold" panose="02020702060506020403" pitchFamily="18" charset="0"/>
              </a:rPr>
              <a:t>1</a:t>
            </a:r>
            <a:r>
              <a:rPr lang="ja-JP" altLang="en-US" sz="2800" b="1" dirty="0">
                <a:solidFill>
                  <a:srgbClr val="FF0000"/>
                </a:solidFill>
                <a:latin typeface="Adobe Garamond Pro Bold" panose="02020702060506020403" pitchFamily="18" charset="0"/>
              </a:rPr>
              <a:t>．メンバー紹介と働き方について</a:t>
            </a:r>
            <a:endParaRPr kumimoji="1" lang="ja-JP" altLang="en-US" sz="2800" dirty="0">
              <a:solidFill>
                <a:srgbClr val="FF0000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4" name="図 3" descr="テーブルで食事をしている人達&#10;&#10;自動的に生成された説明">
            <a:extLst>
              <a:ext uri="{FF2B5EF4-FFF2-40B4-BE49-F238E27FC236}">
                <a16:creationId xmlns:a16="http://schemas.microsoft.com/office/drawing/2014/main" id="{A2EA999C-AAA1-4F6F-8399-ADE1FEA39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7" y="997527"/>
            <a:ext cx="7361382" cy="55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6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865745" y="612559"/>
            <a:ext cx="7712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B050"/>
                </a:solidFill>
              </a:rPr>
              <a:t>2</a:t>
            </a:r>
            <a:r>
              <a:rPr lang="ja-JP" altLang="en-US" sz="2400" b="1" dirty="0">
                <a:solidFill>
                  <a:srgbClr val="00B050"/>
                </a:solidFill>
              </a:rPr>
              <a:t>．主な業務内容について・・仕出し弁当（毎日平均</a:t>
            </a:r>
            <a:r>
              <a:rPr lang="en-US" altLang="ja-JP" sz="2400" b="1" dirty="0">
                <a:solidFill>
                  <a:srgbClr val="00B050"/>
                </a:solidFill>
              </a:rPr>
              <a:t>70</a:t>
            </a:r>
            <a:r>
              <a:rPr lang="ja-JP" altLang="en-US" sz="2400" b="1" dirty="0">
                <a:solidFill>
                  <a:srgbClr val="00B050"/>
                </a:solidFill>
              </a:rPr>
              <a:t>食）、惣菜販売、野菜販売。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25FD333-02DE-457B-B648-437260B93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9098" y="1930400"/>
            <a:ext cx="6912056" cy="431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8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91562A-1926-4119-B04C-11B46BEEF767}"/>
              </a:ext>
            </a:extLst>
          </p:cNvPr>
          <p:cNvSpPr txBox="1"/>
          <p:nvPr/>
        </p:nvSpPr>
        <p:spPr>
          <a:xfrm>
            <a:off x="1948873" y="6125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B050"/>
                </a:solidFill>
              </a:rPr>
              <a:t>3</a:t>
            </a:r>
            <a:r>
              <a:rPr lang="ja-JP" altLang="en-US" sz="2400" b="1" dirty="0">
                <a:solidFill>
                  <a:srgbClr val="00B050"/>
                </a:solidFill>
              </a:rPr>
              <a:t>．主な販売先・・市内の小中学校、市役所、文教大学、生活クラブ、高齢者への配達。</a:t>
            </a:r>
            <a:endParaRPr kumimoji="1" lang="ja-JP" altLang="en-US" sz="2400" dirty="0"/>
          </a:p>
        </p:txBody>
      </p:sp>
      <p:pic>
        <p:nvPicPr>
          <p:cNvPr id="5" name="図 4" descr="屋外, 建物, 道路, 車 が含まれている画像&#10;&#10;自動的に生成された説明">
            <a:extLst>
              <a:ext uri="{FF2B5EF4-FFF2-40B4-BE49-F238E27FC236}">
                <a16:creationId xmlns:a16="http://schemas.microsoft.com/office/drawing/2014/main" id="{33B87A72-5A7B-4CB9-816C-8F12E2C2B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09" y="1570182"/>
            <a:ext cx="7050424" cy="52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3323"/>
      </p:ext>
    </p:extLst>
  </p:cSld>
  <p:clrMapOvr>
    <a:masterClrMapping/>
  </p:clrMapOvr>
</p:sld>
</file>

<file path=ppt/theme/theme1.xml><?xml version="1.0" encoding="utf-8"?>
<a:theme xmlns:a="http://schemas.openxmlformats.org/drawingml/2006/main" name="バッジ">
  <a:themeElements>
    <a:clrScheme name="バッジ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バッジ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バッ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TM10001106[[fn=バッジ]]</Template>
  <TotalTime>349</TotalTime>
  <Words>593</Words>
  <Application>Microsoft Office PowerPoint</Application>
  <PresentationFormat>ワイド画面</PresentationFormat>
  <Paragraphs>41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9" baseType="lpstr">
      <vt:lpstr>A-OTF 見出ゴMB31 Pro MB31</vt:lpstr>
      <vt:lpstr>AR P丸ゴシック体E</vt:lpstr>
      <vt:lpstr>游ゴシック</vt:lpstr>
      <vt:lpstr>Adobe Garamond Pro Bold</vt:lpstr>
      <vt:lpstr>Arial</vt:lpstr>
      <vt:lpstr>Gill Sans MT</vt:lpstr>
      <vt:lpstr>Impact</vt:lpstr>
      <vt:lpstr>Wingdings 3</vt:lpstr>
      <vt:lpstr>バッジ</vt:lpstr>
      <vt:lpstr>食と農の連携で私たちは仕事をつくる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出版産業における個人加盟ユニオンの現状と支援体制</dc:title>
  <dc:creator>住田治人</dc:creator>
  <cp:lastModifiedBy>飯島 信吾</cp:lastModifiedBy>
  <cp:revision>46</cp:revision>
  <cp:lastPrinted>2017-11-02T03:44:17Z</cp:lastPrinted>
  <dcterms:created xsi:type="dcterms:W3CDTF">2017-11-01T07:06:10Z</dcterms:created>
  <dcterms:modified xsi:type="dcterms:W3CDTF">2022-01-05T22:53:10Z</dcterms:modified>
</cp:coreProperties>
</file>